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334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3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82333504162599"/>
          <c:y val="2.15134715303444E-2"/>
          <c:w val="0.74659766081789203"/>
          <c:h val="0.6112623555034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Sheet1!$A$10:$A$10</c:f>
              <c:strCache>
                <c:ptCount val="1"/>
                <c:pt idx="0">
                  <c:v>First relapse</c:v>
                </c:pt>
              </c:strCache>
            </c:strRef>
          </c:cat>
          <c:val>
            <c:numRef>
              <c:f>Sheet1!$B$10:$B$10</c:f>
              <c:numCache>
                <c:formatCode>General</c:formatCode>
                <c:ptCount val="1"/>
                <c:pt idx="0">
                  <c:v>16.2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9F-41D0-833D-F11ADA3906E6}"/>
            </c:ext>
          </c:extLst>
        </c:ser>
        <c:ser>
          <c:idx val="1"/>
          <c:order val="1"/>
          <c:tx>
            <c:strRef>
              <c:f>Sheet1!$C$9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Sheet1!$A$10:$A$10</c:f>
              <c:strCache>
                <c:ptCount val="1"/>
                <c:pt idx="0">
                  <c:v>First relapse</c:v>
                </c:pt>
              </c:strCache>
            </c:strRef>
          </c:cat>
          <c:val>
            <c:numRef>
              <c:f>Sheet1!$C$10:$C$10</c:f>
              <c:numCache>
                <c:formatCode>General</c:formatCode>
                <c:ptCount val="1"/>
                <c:pt idx="0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9F-41D0-833D-F11ADA3906E6}"/>
            </c:ext>
          </c:extLst>
        </c:ser>
        <c:ser>
          <c:idx val="2"/>
          <c:order val="2"/>
          <c:tx>
            <c:strRef>
              <c:f>Sheet1!$D$9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Sheet1!$A$10:$A$10</c:f>
              <c:strCache>
                <c:ptCount val="1"/>
                <c:pt idx="0">
                  <c:v>First relapse</c:v>
                </c:pt>
              </c:strCache>
            </c:strRef>
          </c:cat>
          <c:val>
            <c:numRef>
              <c:f>Sheet1!$D$10:$D$10</c:f>
              <c:numCache>
                <c:formatCode>General</c:formatCode>
                <c:ptCount val="1"/>
                <c:pt idx="0">
                  <c:v>63.1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9F-41D0-833D-F11ADA3906E6}"/>
            </c:ext>
          </c:extLst>
        </c:ser>
        <c:ser>
          <c:idx val="3"/>
          <c:order val="3"/>
          <c:tx>
            <c:strRef>
              <c:f>Sheet1!$E$9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Sheet1!$A$10:$A$10</c:f>
              <c:strCache>
                <c:ptCount val="1"/>
                <c:pt idx="0">
                  <c:v>First relapse</c:v>
                </c:pt>
              </c:strCache>
            </c:strRef>
          </c:cat>
          <c:val>
            <c:numRef>
              <c:f>Sheet1!$E$10:$E$10</c:f>
              <c:numCache>
                <c:formatCode>General</c:formatCode>
                <c:ptCount val="1"/>
                <c:pt idx="0">
                  <c:v>74.7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9F-41D0-833D-F11ADA3906E6}"/>
            </c:ext>
          </c:extLst>
        </c:ser>
        <c:ser>
          <c:idx val="4"/>
          <c:order val="4"/>
          <c:tx>
            <c:strRef>
              <c:f>Sheet1!$F$9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Sheet1!$A$10:$A$10</c:f>
              <c:strCache>
                <c:ptCount val="1"/>
                <c:pt idx="0">
                  <c:v>First relapse</c:v>
                </c:pt>
              </c:strCache>
            </c:strRef>
          </c:cat>
          <c:val>
            <c:numRef>
              <c:f>Sheet1!$F$10:$F$10</c:f>
              <c:numCache>
                <c:formatCode>General</c:formatCode>
                <c:ptCount val="1"/>
                <c:pt idx="0">
                  <c:v>81.900000000000006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9F-41D0-833D-F11ADA3906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71507120"/>
        <c:axId val="-1971516384"/>
      </c:barChart>
      <c:catAx>
        <c:axId val="-1971507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en-US"/>
          </a:p>
        </c:txPr>
        <c:crossAx val="-1971516384"/>
        <c:crosses val="autoZero"/>
        <c:auto val="1"/>
        <c:lblAlgn val="ctr"/>
        <c:lblOffset val="100"/>
        <c:noMultiLvlLbl val="0"/>
      </c:catAx>
      <c:valAx>
        <c:axId val="-19715163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en-GB" sz="1000" b="1" dirty="0"/>
                  <a:t>Cumulative relapse rate (%)</a:t>
                </a:r>
              </a:p>
            </c:rich>
          </c:tx>
          <c:layout>
            <c:manualLayout>
              <c:xMode val="edge"/>
              <c:yMode val="edge"/>
              <c:x val="1.8877305942714199E-2"/>
              <c:y val="6.6428400946773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en-US"/>
          </a:p>
        </c:txPr>
        <c:crossAx val="-1971507120"/>
        <c:crosses val="autoZero"/>
        <c:crossBetween val="between"/>
      </c:valAx>
      <c:spPr>
        <a:noFill/>
        <a:ln w="24882">
          <a:noFill/>
        </a:ln>
        <a:effectLst/>
      </c:spPr>
    </c:plotArea>
    <c:legend>
      <c:legendPos val="b"/>
      <c:layout>
        <c:manualLayout>
          <c:xMode val="edge"/>
          <c:yMode val="edge"/>
          <c:x val="2.9835708278383201E-2"/>
          <c:y val="0.91400337748693805"/>
          <c:w val="0.37602543267421301"/>
          <c:h val="6.179254378916920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26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i="1" dirty="0"/>
              <a:t>Source (slide &amp; notes): 1. Robinson et al. Arch Gen Psychiatry 1999; 56: 241–247, Table 1;</a:t>
            </a:r>
            <a:r>
              <a:rPr lang="en-GB" i="1" baseline="0" dirty="0"/>
              <a:t> 2. </a:t>
            </a:r>
            <a:r>
              <a:rPr lang="en-GB" i="1" baseline="0" dirty="0" err="1"/>
              <a:t>Csernansky</a:t>
            </a:r>
            <a:r>
              <a:rPr lang="en-GB" i="1" baseline="0" dirty="0"/>
              <a:t> &amp; </a:t>
            </a:r>
            <a:r>
              <a:rPr lang="en-GB" i="1" baseline="0" dirty="0" err="1"/>
              <a:t>Schuchart</a:t>
            </a:r>
            <a:r>
              <a:rPr lang="en-GB" i="1" baseline="0" dirty="0"/>
              <a:t>. CNS Drugs 2002; 16 (7): 473</a:t>
            </a:r>
            <a:r>
              <a:rPr lang="en-GB" i="1" baseline="0" dirty="0">
                <a:latin typeface="Arial"/>
                <a:cs typeface="Arial"/>
              </a:rPr>
              <a:t>–</a:t>
            </a:r>
            <a:r>
              <a:rPr lang="en-GB" i="1" baseline="0" dirty="0"/>
              <a:t>484, Page 474; 3. Kane. J </a:t>
            </a:r>
            <a:r>
              <a:rPr lang="en-GB" i="1" baseline="0" dirty="0" err="1"/>
              <a:t>Clin</a:t>
            </a:r>
            <a:r>
              <a:rPr lang="en-GB" i="1" baseline="0" dirty="0"/>
              <a:t> Psychiatry 2007; 68 (</a:t>
            </a:r>
            <a:r>
              <a:rPr lang="en-GB" i="1" baseline="0" dirty="0" err="1"/>
              <a:t>Suppl</a:t>
            </a:r>
            <a:r>
              <a:rPr lang="en-GB" i="1" baseline="0" dirty="0"/>
              <a:t> 14): 27</a:t>
            </a:r>
            <a:r>
              <a:rPr lang="en-GB" i="1" baseline="0" dirty="0">
                <a:latin typeface="Arial"/>
                <a:cs typeface="Arial"/>
              </a:rPr>
              <a:t>–30; Page 27; 4. Lewis &amp; Lieberman. Neuron 2000; 28: 325–334, Page 327; 5. </a:t>
            </a:r>
            <a:r>
              <a:rPr lang="en-GB" i="1" baseline="0" dirty="0" err="1">
                <a:latin typeface="Arial"/>
                <a:cs typeface="Arial"/>
              </a:rPr>
              <a:t>Levander</a:t>
            </a:r>
            <a:r>
              <a:rPr lang="en-GB" i="1" baseline="0" dirty="0">
                <a:latin typeface="Arial"/>
                <a:cs typeface="Arial"/>
              </a:rPr>
              <a:t> et al. </a:t>
            </a:r>
            <a:r>
              <a:rPr lang="en-GB" i="1" baseline="0" dirty="0" err="1">
                <a:latin typeface="Arial"/>
                <a:cs typeface="Arial"/>
              </a:rPr>
              <a:t>Acta</a:t>
            </a:r>
            <a:r>
              <a:rPr lang="en-GB" i="1" baseline="0" dirty="0">
                <a:latin typeface="Arial"/>
                <a:cs typeface="Arial"/>
              </a:rPr>
              <a:t> </a:t>
            </a:r>
            <a:r>
              <a:rPr lang="en-GB" i="1" baseline="0" dirty="0" err="1">
                <a:latin typeface="Arial"/>
                <a:cs typeface="Arial"/>
              </a:rPr>
              <a:t>Psychiatr</a:t>
            </a:r>
            <a:r>
              <a:rPr lang="en-GB" i="1" baseline="0" dirty="0">
                <a:latin typeface="Arial"/>
                <a:cs typeface="Arial"/>
              </a:rPr>
              <a:t> </a:t>
            </a:r>
            <a:r>
              <a:rPr lang="en-GB" i="1" baseline="0" dirty="0" err="1">
                <a:latin typeface="Arial"/>
                <a:cs typeface="Arial"/>
              </a:rPr>
              <a:t>Scand</a:t>
            </a:r>
            <a:r>
              <a:rPr lang="en-GB" i="1" baseline="0" dirty="0">
                <a:latin typeface="Arial"/>
                <a:cs typeface="Arial"/>
              </a:rPr>
              <a:t> 2001; 104 (</a:t>
            </a:r>
            <a:r>
              <a:rPr lang="en-GB" i="1" baseline="0" dirty="0" err="1">
                <a:latin typeface="Arial"/>
                <a:cs typeface="Arial"/>
              </a:rPr>
              <a:t>Suppl</a:t>
            </a:r>
            <a:r>
              <a:rPr lang="en-GB" i="1" baseline="0" dirty="0">
                <a:latin typeface="Arial"/>
                <a:cs typeface="Arial"/>
              </a:rPr>
              <a:t> 408): 65–74, Table 3; 6. Briggs et al. Health </a:t>
            </a:r>
            <a:r>
              <a:rPr lang="en-GB" i="1" baseline="0" dirty="0" err="1">
                <a:latin typeface="Arial"/>
                <a:cs typeface="Arial"/>
              </a:rPr>
              <a:t>Qual</a:t>
            </a:r>
            <a:r>
              <a:rPr lang="en-GB" i="1" baseline="0" dirty="0">
                <a:latin typeface="Arial"/>
                <a:cs typeface="Arial"/>
              </a:rPr>
              <a:t> Life Outcomes 2008; 6: 105, Page 8; 7. Boyer et al. BMC Psychiatry 2013; 13: 15, Page 4.</a:t>
            </a:r>
          </a:p>
          <a:p>
            <a:endParaRPr lang="en-GB" dirty="0"/>
          </a:p>
          <a:p>
            <a:r>
              <a:rPr lang="en-GB" dirty="0"/>
              <a:t>In schizophrenia, episodes of relapse (recurrence of psychosis)</a:t>
            </a:r>
            <a:r>
              <a:rPr lang="en-GB" baseline="0" dirty="0"/>
              <a:t> are common. A prospective, longitudinal, study examined the occurrence of relapse after response to a first episode of schizophrenia or schizoaffective disorder in 104 patients.</a:t>
            </a:r>
            <a:r>
              <a:rPr lang="en-GB" baseline="30000" dirty="0"/>
              <a:t>(Robinson et al. Arch Gen Psychiatry 1999)</a:t>
            </a:r>
            <a:r>
              <a:rPr lang="en-GB" baseline="0" dirty="0"/>
              <a:t> The cumulative rate for first relapse was 81.9% by the end of the 5-year follow-up.</a:t>
            </a:r>
            <a:r>
              <a:rPr lang="en-GB" baseline="30000" dirty="0"/>
              <a:t>(Robinson et al. Arch Gen Psychiatry 1999)</a:t>
            </a:r>
            <a:r>
              <a:rPr lang="en-GB" baseline="0" dirty="0"/>
              <a:t> Of the 63 patients recovering from the first relapse, the cumulative rate for a second relapse was 78.0% after 5 years.</a:t>
            </a:r>
            <a:r>
              <a:rPr lang="en-GB" baseline="30000" dirty="0"/>
              <a:t>(Robinson et al. Arch Gen Psychiatry 1999)</a:t>
            </a:r>
            <a:r>
              <a:rPr lang="en-GB" baseline="0" dirty="0"/>
              <a:t> The cumulative rate for a third relapse after 4 years was 86.2% among 20 patients who had recovered from a second relapse.</a:t>
            </a:r>
            <a:r>
              <a:rPr lang="en-GB" baseline="30000" dirty="0"/>
              <a:t>(Robinson et al. Arch Gen Psychiatry 1999)</a:t>
            </a:r>
          </a:p>
          <a:p>
            <a:endParaRPr lang="en-GB" baseline="0" dirty="0"/>
          </a:p>
          <a:p>
            <a:r>
              <a:rPr lang="en-GB" baseline="0" dirty="0"/>
              <a:t>Relapse can have significant repercussions for patients with schizophrenia: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baseline="0" dirty="0"/>
              <a:t>rehospitalisation</a:t>
            </a:r>
            <a:r>
              <a:rPr lang="en-GB" baseline="30000" dirty="0"/>
              <a:t>(</a:t>
            </a:r>
            <a:r>
              <a:rPr lang="en-GB" baseline="30000" dirty="0" err="1"/>
              <a:t>Csernansky</a:t>
            </a:r>
            <a:r>
              <a:rPr lang="en-GB" baseline="30000" dirty="0"/>
              <a:t> &amp; </a:t>
            </a:r>
            <a:r>
              <a:rPr lang="en-GB" baseline="30000" dirty="0" err="1"/>
              <a:t>Schuchart</a:t>
            </a:r>
            <a:r>
              <a:rPr lang="en-GB" baseline="30000" dirty="0"/>
              <a:t>. CNS Drugs 2002)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baseline="0" dirty="0"/>
              <a:t>slow and incomplete recovery</a:t>
            </a:r>
            <a:r>
              <a:rPr lang="en-GB" baseline="30000" dirty="0"/>
              <a:t>(Kane. J </a:t>
            </a:r>
            <a:r>
              <a:rPr lang="en-GB" baseline="30000" dirty="0" err="1"/>
              <a:t>Clin</a:t>
            </a:r>
            <a:r>
              <a:rPr lang="en-GB" baseline="30000" dirty="0"/>
              <a:t> Psychiatry 2007)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baseline="0" dirty="0"/>
              <a:t>treatment-resistant illness</a:t>
            </a:r>
            <a:r>
              <a:rPr lang="en-GB" baseline="30000" dirty="0"/>
              <a:t>(Kane. J </a:t>
            </a:r>
            <a:r>
              <a:rPr lang="en-GB" baseline="30000" dirty="0" err="1"/>
              <a:t>Clin</a:t>
            </a:r>
            <a:r>
              <a:rPr lang="en-GB" baseline="30000" dirty="0"/>
              <a:t> Psychiatry 2007)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baseline="0" dirty="0"/>
              <a:t>persistent symptoms</a:t>
            </a:r>
            <a:r>
              <a:rPr lang="en-GB" i="0" baseline="30000" dirty="0"/>
              <a:t>(</a:t>
            </a:r>
            <a:r>
              <a:rPr lang="en-GB" i="0" baseline="30000" dirty="0">
                <a:latin typeface="Arial"/>
                <a:cs typeface="Arial"/>
              </a:rPr>
              <a:t>Lewis &amp; Lieberman. Neuron 2000)</a:t>
            </a:r>
            <a:endParaRPr lang="en-GB" i="0" baseline="0" dirty="0">
              <a:latin typeface="Arial"/>
              <a:cs typeface="Arial"/>
            </a:endParaRP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i="0" baseline="0" dirty="0">
                <a:latin typeface="Arial"/>
                <a:cs typeface="Arial"/>
              </a:rPr>
              <a:t>progressive cognitive decline</a:t>
            </a:r>
            <a:r>
              <a:rPr lang="en-GB" i="0" baseline="30000" dirty="0">
                <a:latin typeface="Arial"/>
                <a:cs typeface="Arial"/>
              </a:rPr>
              <a:t>(</a:t>
            </a:r>
            <a:r>
              <a:rPr lang="en-GB" i="0" baseline="30000" dirty="0" err="1">
                <a:latin typeface="Arial"/>
                <a:cs typeface="Arial"/>
              </a:rPr>
              <a:t>Levander</a:t>
            </a:r>
            <a:r>
              <a:rPr lang="en-GB" i="0" baseline="30000" dirty="0">
                <a:latin typeface="Arial"/>
                <a:cs typeface="Arial"/>
              </a:rPr>
              <a:t> et al. </a:t>
            </a:r>
            <a:r>
              <a:rPr lang="en-GB" i="0" baseline="30000" dirty="0" err="1">
                <a:latin typeface="Arial"/>
                <a:cs typeface="Arial"/>
              </a:rPr>
              <a:t>Acta</a:t>
            </a:r>
            <a:r>
              <a:rPr lang="en-GB" i="0" baseline="30000" dirty="0">
                <a:latin typeface="Arial"/>
                <a:cs typeface="Arial"/>
              </a:rPr>
              <a:t> </a:t>
            </a:r>
            <a:r>
              <a:rPr lang="en-GB" i="0" baseline="30000" dirty="0" err="1">
                <a:latin typeface="Arial"/>
                <a:cs typeface="Arial"/>
              </a:rPr>
              <a:t>Psychiatr</a:t>
            </a:r>
            <a:r>
              <a:rPr lang="en-GB" i="0" baseline="30000" dirty="0">
                <a:latin typeface="Arial"/>
                <a:cs typeface="Arial"/>
              </a:rPr>
              <a:t> </a:t>
            </a:r>
            <a:r>
              <a:rPr lang="en-GB" i="0" baseline="30000" dirty="0" err="1">
                <a:latin typeface="Arial"/>
                <a:cs typeface="Arial"/>
              </a:rPr>
              <a:t>Scand</a:t>
            </a:r>
            <a:r>
              <a:rPr lang="en-GB" i="0" baseline="30000" dirty="0">
                <a:latin typeface="Arial"/>
                <a:cs typeface="Arial"/>
              </a:rPr>
              <a:t> 2001)</a:t>
            </a:r>
          </a:p>
          <a:p>
            <a:pPr marL="170113" indent="-170113" defTabSz="90726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i="0" baseline="0" dirty="0">
                <a:latin typeface="Arial"/>
                <a:cs typeface="Arial"/>
              </a:rPr>
              <a:t>increasing difficultly to regain previous level of functioning</a:t>
            </a:r>
            <a:r>
              <a:rPr lang="en-GB" baseline="30000" dirty="0"/>
              <a:t>(Kane. J </a:t>
            </a:r>
            <a:r>
              <a:rPr lang="en-GB" baseline="30000" dirty="0" err="1"/>
              <a:t>Clin</a:t>
            </a:r>
            <a:r>
              <a:rPr lang="en-GB" baseline="30000" dirty="0"/>
              <a:t> Psychiatry 2007)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i="0" baseline="0" dirty="0"/>
              <a:t>reduced quality of life.</a:t>
            </a:r>
            <a:r>
              <a:rPr lang="en-GB" i="0" baseline="30000" dirty="0"/>
              <a:t>(</a:t>
            </a:r>
            <a:r>
              <a:rPr lang="en-GB" baseline="30000" dirty="0"/>
              <a:t>Briggs et al. Health </a:t>
            </a:r>
            <a:r>
              <a:rPr lang="en-GB" baseline="30000" dirty="0" err="1"/>
              <a:t>Qual</a:t>
            </a:r>
            <a:r>
              <a:rPr lang="en-GB" baseline="30000" dirty="0"/>
              <a:t> Life Outcomes 2008)</a:t>
            </a:r>
          </a:p>
          <a:p>
            <a:endParaRPr lang="en-GB" i="0" baseline="0" dirty="0"/>
          </a:p>
          <a:p>
            <a:r>
              <a:rPr lang="en-GB" i="0" baseline="0" dirty="0"/>
              <a:t>Data from the European Schizophrenia Cohort study (</a:t>
            </a:r>
            <a:r>
              <a:rPr lang="en-GB" i="0" baseline="0" dirty="0" err="1"/>
              <a:t>EuroSc</a:t>
            </a:r>
            <a:r>
              <a:rPr lang="en-GB" i="0" baseline="0" dirty="0"/>
              <a:t>) reported that a higher level of quality of life predicted a lower rate of relapse at 24 months among patients with schizophrenia.</a:t>
            </a:r>
            <a:r>
              <a:rPr lang="en-GB" i="0" baseline="30000" dirty="0"/>
              <a:t>(Boyer et al. BMC Psychiatry 2013)</a:t>
            </a:r>
          </a:p>
          <a:p>
            <a:endParaRPr lang="en-GB" baseline="0" dirty="0"/>
          </a:p>
          <a:p>
            <a:r>
              <a:rPr lang="en-GB" baseline="0" dirty="0"/>
              <a:t>References: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i="0" dirty="0"/>
              <a:t>Boyer</a:t>
            </a:r>
            <a:r>
              <a:rPr lang="it-IT" i="0" dirty="0"/>
              <a:t> L, Millier A, Perthame E, et al. </a:t>
            </a:r>
            <a:r>
              <a:rPr lang="en-GB" i="0" dirty="0"/>
              <a:t>Quality of life is predictive of relapse in schizophrenia.</a:t>
            </a:r>
            <a:r>
              <a:rPr lang="pl-PL" i="0" dirty="0"/>
              <a:t> BMC Psychiatry 2013;</a:t>
            </a:r>
            <a:r>
              <a:rPr lang="en-GB" i="0" dirty="0"/>
              <a:t> </a:t>
            </a:r>
            <a:r>
              <a:rPr lang="pl-PL" i="0" dirty="0"/>
              <a:t>13:</a:t>
            </a:r>
            <a:r>
              <a:rPr lang="en-GB" i="0" dirty="0"/>
              <a:t> </a:t>
            </a:r>
            <a:r>
              <a:rPr lang="pl-PL" i="0" dirty="0"/>
              <a:t>15.</a:t>
            </a:r>
            <a:endParaRPr lang="en-GB" i="0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i="0" dirty="0"/>
              <a:t>Briggs A, Wild D, Lees M, et al. Impact of schizophrenia and schizophrenia treatment-related adverse events on quality of life: direct utility elicitation. Health </a:t>
            </a:r>
            <a:r>
              <a:rPr lang="en-GB" i="0" dirty="0" err="1"/>
              <a:t>Qual</a:t>
            </a:r>
            <a:r>
              <a:rPr lang="en-GB" i="0" dirty="0"/>
              <a:t> Life Outcomes 2008; 6: 105.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i="0" dirty="0" err="1"/>
              <a:t>Csernansky</a:t>
            </a:r>
            <a:r>
              <a:rPr lang="en-GB" i="0" dirty="0"/>
              <a:t> JG, </a:t>
            </a:r>
            <a:r>
              <a:rPr lang="en-GB" i="0" dirty="0" err="1"/>
              <a:t>Schuchart</a:t>
            </a:r>
            <a:r>
              <a:rPr lang="en-GB" i="0" dirty="0"/>
              <a:t> EK. Relapse and rehospitalisation rates in patients with schizophrenia: effects of second generation antipsychotics.</a:t>
            </a:r>
            <a:r>
              <a:rPr lang="nl-NL" i="0" dirty="0"/>
              <a:t> CNS Drugs 2002; 16 (7): 473–484.</a:t>
            </a:r>
            <a:endParaRPr lang="en-GB" i="0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pl-PL" i="0" dirty="0"/>
              <a:t>Kane</a:t>
            </a:r>
            <a:r>
              <a:rPr lang="en-GB" i="0" dirty="0"/>
              <a:t> JM</a:t>
            </a:r>
            <a:r>
              <a:rPr lang="pl-PL" i="0" dirty="0"/>
              <a:t>. </a:t>
            </a:r>
            <a:r>
              <a:rPr lang="en-GB" i="0" dirty="0"/>
              <a:t>Treatment strategies to prevent</a:t>
            </a:r>
            <a:r>
              <a:rPr lang="en-GB" i="0" baseline="0" dirty="0"/>
              <a:t> relapse and encourage remission. </a:t>
            </a:r>
            <a:r>
              <a:rPr lang="pl-PL" i="0" dirty="0"/>
              <a:t>J Clin Psychiatry 2007; 68 (Suppl 14): 27–30</a:t>
            </a:r>
            <a:r>
              <a:rPr lang="en-GB" i="0" dirty="0"/>
              <a:t>.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 err="1"/>
              <a:t>Levander</a:t>
            </a:r>
            <a:r>
              <a:rPr lang="en-GB" dirty="0"/>
              <a:t> S, Jensen J, </a:t>
            </a:r>
            <a:r>
              <a:rPr lang="en-GB" dirty="0" err="1"/>
              <a:t>Gr</a:t>
            </a:r>
            <a:r>
              <a:rPr lang="en-GB" dirty="0" err="1">
                <a:latin typeface="Arial"/>
                <a:cs typeface="Arial"/>
              </a:rPr>
              <a:t>åwe</a:t>
            </a:r>
            <a:r>
              <a:rPr lang="en-GB" dirty="0">
                <a:latin typeface="Arial"/>
                <a:cs typeface="Arial"/>
              </a:rPr>
              <a:t> R, </a:t>
            </a:r>
            <a:r>
              <a:rPr lang="en-GB" dirty="0" err="1">
                <a:latin typeface="Arial"/>
                <a:cs typeface="Arial"/>
              </a:rPr>
              <a:t>Tuninger</a:t>
            </a:r>
            <a:r>
              <a:rPr lang="en-GB" dirty="0">
                <a:latin typeface="Arial"/>
                <a:cs typeface="Arial"/>
              </a:rPr>
              <a:t> E</a:t>
            </a:r>
            <a:r>
              <a:rPr lang="en-GB" dirty="0"/>
              <a:t>. Schizophrenia--progressive and massive decline in response readiness by episodes. </a:t>
            </a:r>
            <a:r>
              <a:rPr lang="en-GB" dirty="0" err="1"/>
              <a:t>Acta</a:t>
            </a:r>
            <a:r>
              <a:rPr lang="en-GB" dirty="0"/>
              <a:t> </a:t>
            </a:r>
            <a:r>
              <a:rPr lang="en-GB" dirty="0" err="1"/>
              <a:t>Psychiatr</a:t>
            </a:r>
            <a:r>
              <a:rPr lang="en-GB" dirty="0"/>
              <a:t> </a:t>
            </a:r>
            <a:r>
              <a:rPr lang="en-GB" dirty="0" err="1"/>
              <a:t>Scand</a:t>
            </a:r>
            <a:r>
              <a:rPr lang="en-GB" dirty="0"/>
              <a:t> 2001; 104 (</a:t>
            </a:r>
            <a:r>
              <a:rPr lang="en-GB" dirty="0" err="1"/>
              <a:t>Suppl</a:t>
            </a:r>
            <a:r>
              <a:rPr lang="en-GB" dirty="0"/>
              <a:t> 408): 65–74.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Lewis DA,</a:t>
            </a:r>
            <a:r>
              <a:rPr lang="en-GB" baseline="0" dirty="0"/>
              <a:t> </a:t>
            </a:r>
            <a:r>
              <a:rPr lang="en-GB" dirty="0"/>
              <a:t>Lieberman JA. Catching up on schizophrenia: natural history and neurobiology. Neuron 2000; 28 (2): 325</a:t>
            </a:r>
            <a:r>
              <a:rPr lang="en-GB" dirty="0">
                <a:latin typeface="Arial"/>
                <a:cs typeface="Arial"/>
              </a:rPr>
              <a:t>–</a:t>
            </a:r>
            <a:r>
              <a:rPr lang="en-GB" dirty="0"/>
              <a:t>344.</a:t>
            </a:r>
            <a:endParaRPr lang="en-GB" i="0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i="0" dirty="0"/>
              <a:t>Robinson D, </a:t>
            </a:r>
            <a:r>
              <a:rPr lang="en-GB" i="0" dirty="0" err="1"/>
              <a:t>Woerner</a:t>
            </a:r>
            <a:r>
              <a:rPr lang="en-GB" i="0" dirty="0"/>
              <a:t> MG, </a:t>
            </a:r>
            <a:r>
              <a:rPr lang="en-GB" i="0" dirty="0" err="1"/>
              <a:t>Alvir</a:t>
            </a:r>
            <a:r>
              <a:rPr lang="en-GB" i="0" dirty="0"/>
              <a:t> JM, et al. Predictors of relapse following response from a first episode of schizophrenia or schizoaffective disorder. Arch Gen Psychiatry 1999; 56: 241–247.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802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717094"/>
              </p:ext>
            </p:extLst>
          </p:nvPr>
        </p:nvGraphicFramePr>
        <p:xfrm>
          <a:off x="403421" y="1966487"/>
          <a:ext cx="4269783" cy="189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en-US" sz="900" dirty="0">
              <a:solidFill>
                <a:schemeClr val="bg2">
                  <a:lumMod val="50000"/>
                </a:schemeClr>
              </a:solidFill>
              <a:latin typeface="+mn-lt"/>
              <a:ea typeface="Arial"/>
              <a:cs typeface="Arial"/>
              <a:sym typeface="Arial"/>
            </a:endParaRPr>
          </a:p>
          <a:p>
            <a:endParaRPr lang="en-GB" dirty="0"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Relapse is common in schizophrenia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B8DC3-0079-4E7F-B5A9-4148241669C1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dirty="0"/>
              <a:t>About </a:t>
            </a:r>
            <a:r>
              <a:rPr lang="en-GB" sz="1400" b="1" dirty="0"/>
              <a:t>82%</a:t>
            </a:r>
            <a:r>
              <a:rPr lang="en-GB" sz="1400" dirty="0"/>
              <a:t> of patients with schizophrenia or schizoaffective disorder experienced ≥1 relapse over 5 years</a:t>
            </a:r>
            <a:r>
              <a:rPr lang="en-GB" sz="1400" baseline="30000" dirty="0"/>
              <a:t>1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b="1" dirty="0"/>
              <a:t>Relapse can cause:</a:t>
            </a:r>
          </a:p>
          <a:p>
            <a:pPr lvl="1"/>
            <a:r>
              <a:rPr lang="en-GB" sz="1250" dirty="0"/>
              <a:t>Rehospitalisation</a:t>
            </a:r>
            <a:r>
              <a:rPr lang="en-GB" sz="1250" baseline="30000" dirty="0"/>
              <a:t>2</a:t>
            </a:r>
          </a:p>
          <a:p>
            <a:pPr lvl="1"/>
            <a:r>
              <a:rPr lang="en-GB" sz="1250" dirty="0"/>
              <a:t>Slow and incomplete recovery</a:t>
            </a:r>
            <a:r>
              <a:rPr lang="en-GB" sz="1250" baseline="30000" dirty="0"/>
              <a:t>3</a:t>
            </a:r>
          </a:p>
          <a:p>
            <a:pPr lvl="1"/>
            <a:r>
              <a:rPr lang="en-GB" sz="1250" b="1" dirty="0"/>
              <a:t>Treatment-resistant illness</a:t>
            </a:r>
            <a:r>
              <a:rPr lang="en-GB" sz="1250" b="1" baseline="30000" dirty="0"/>
              <a:t>3</a:t>
            </a:r>
          </a:p>
          <a:p>
            <a:pPr lvl="1"/>
            <a:r>
              <a:rPr lang="en-GB" sz="1250" dirty="0"/>
              <a:t>Persistent symptoms</a:t>
            </a:r>
            <a:r>
              <a:rPr lang="en-GB" sz="1250" baseline="30000" dirty="0"/>
              <a:t>4</a:t>
            </a:r>
          </a:p>
          <a:p>
            <a:pPr lvl="1"/>
            <a:r>
              <a:rPr lang="en-GB" sz="1250" dirty="0"/>
              <a:t>Progressive cognitive decline</a:t>
            </a:r>
            <a:r>
              <a:rPr lang="en-GB" sz="1250" baseline="30000" dirty="0"/>
              <a:t>5</a:t>
            </a:r>
          </a:p>
          <a:p>
            <a:pPr lvl="1"/>
            <a:r>
              <a:rPr lang="en-GB" sz="1250" dirty="0"/>
              <a:t>Increasing difficulty to regain previous level of functioning</a:t>
            </a:r>
            <a:r>
              <a:rPr lang="en-GB" sz="1250" baseline="30000" dirty="0"/>
              <a:t>3</a:t>
            </a:r>
          </a:p>
          <a:p>
            <a:pPr lvl="1"/>
            <a:r>
              <a:rPr lang="en-GB" sz="1250" dirty="0"/>
              <a:t>Reduced quality of life</a:t>
            </a:r>
            <a:r>
              <a:rPr lang="en-GB" sz="1250" baseline="30000" dirty="0"/>
              <a:t>6</a:t>
            </a:r>
          </a:p>
          <a:p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89ED3-617B-4444-8A65-4A9E160766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Robinson et al. </a:t>
            </a:r>
            <a:r>
              <a:rPr lang="en-GB" i="1" dirty="0"/>
              <a:t>Arch Gen Psychiatry</a:t>
            </a:r>
            <a:r>
              <a:rPr lang="en-GB" dirty="0"/>
              <a:t>. 1999;56:241–247; 2. </a:t>
            </a:r>
            <a:r>
              <a:rPr lang="en-GB" dirty="0" err="1"/>
              <a:t>Csernansky</a:t>
            </a:r>
            <a:r>
              <a:rPr lang="en-GB" dirty="0"/>
              <a:t> &amp; </a:t>
            </a:r>
            <a:r>
              <a:rPr lang="en-GB" dirty="0" err="1"/>
              <a:t>Schuchart</a:t>
            </a:r>
            <a:r>
              <a:rPr lang="en-GB" dirty="0"/>
              <a:t>. </a:t>
            </a:r>
            <a:r>
              <a:rPr lang="en-GB" i="1" dirty="0"/>
              <a:t>CNS Drugs</a:t>
            </a:r>
            <a:r>
              <a:rPr lang="en-GB" dirty="0"/>
              <a:t>. 2002;16(7):473–484; </a:t>
            </a:r>
          </a:p>
          <a:p>
            <a:pPr marL="0" indent="0">
              <a:buNone/>
            </a:pPr>
            <a:r>
              <a:rPr lang="en-GB" dirty="0"/>
              <a:t>3. Kane. </a:t>
            </a:r>
            <a:r>
              <a:rPr lang="en-GB" i="1" dirty="0"/>
              <a:t>J Clin Psychiatry</a:t>
            </a:r>
            <a:r>
              <a:rPr lang="en-GB" dirty="0"/>
              <a:t>. 2007;68(</a:t>
            </a:r>
            <a:r>
              <a:rPr lang="en-GB" dirty="0" err="1"/>
              <a:t>Suppl</a:t>
            </a:r>
            <a:r>
              <a:rPr lang="en-GB" dirty="0"/>
              <a:t> 14):27–30; 4. Lewis &amp; Lieberman. </a:t>
            </a:r>
            <a:r>
              <a:rPr lang="en-GB" i="1" dirty="0"/>
              <a:t>Neuron</a:t>
            </a:r>
            <a:r>
              <a:rPr lang="en-GB" dirty="0"/>
              <a:t>. 2000;28:325–344; </a:t>
            </a:r>
          </a:p>
          <a:p>
            <a:pPr marL="0" indent="0">
              <a:buNone/>
            </a:pPr>
            <a:r>
              <a:rPr lang="en-GB" dirty="0"/>
              <a:t>5. Levander et al. </a:t>
            </a:r>
            <a:r>
              <a:rPr lang="en-GB" i="1" dirty="0"/>
              <a:t>Acta </a:t>
            </a:r>
            <a:r>
              <a:rPr lang="en-GB" i="1" dirty="0" err="1"/>
              <a:t>Psychiatr</a:t>
            </a:r>
            <a:r>
              <a:rPr lang="en-GB" i="1" dirty="0"/>
              <a:t> Scand</a:t>
            </a:r>
            <a:r>
              <a:rPr lang="en-GB" dirty="0"/>
              <a:t>. 2001;104(</a:t>
            </a:r>
            <a:r>
              <a:rPr lang="en-GB" dirty="0" err="1"/>
              <a:t>Suppl</a:t>
            </a:r>
            <a:r>
              <a:rPr lang="en-GB" dirty="0"/>
              <a:t> 408):65–74; 6. Briggs et al. </a:t>
            </a:r>
            <a:r>
              <a:rPr lang="en-GB" i="1" dirty="0"/>
              <a:t>Health Qual Life Outcomes</a:t>
            </a:r>
            <a:r>
              <a:rPr lang="en-GB" dirty="0"/>
              <a:t>. 2008;6:105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10" name="TextBox 9"/>
          <p:cNvSpPr txBox="1"/>
          <p:nvPr/>
        </p:nvSpPr>
        <p:spPr>
          <a:xfrm>
            <a:off x="2078696" y="3644554"/>
            <a:ext cx="2109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prstClr val="black"/>
                </a:solidFill>
                <a:cs typeface="Arial" pitchFamily="34" charset="0"/>
              </a:rPr>
              <a:t>Years after recovery from previous episode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455384" y="3393632"/>
            <a:ext cx="28083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prstClr val="black"/>
                </a:solidFill>
                <a:cs typeface="Arial" pitchFamily="34" charset="0"/>
              </a:rPr>
              <a:t> (104 patients at risk of relapse)</a:t>
            </a:r>
            <a:endParaRPr lang="en-GB" sz="1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1272" y="1391925"/>
            <a:ext cx="3968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Cumulative relapse rates in schizophrenia, by year following recovery from the first episode</a:t>
            </a:r>
            <a:r>
              <a:rPr lang="en-GB" sz="1200" b="1" baseline="30000" dirty="0"/>
              <a:t>1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2375562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800</Words>
  <Application>Microsoft Office PowerPoint</Application>
  <PresentationFormat>On-screen Show (16:9)</PresentationFormat>
  <Paragraphs>42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Relapse is common in schizophrenia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